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65" r:id="rId4"/>
    <p:sldId id="266" r:id="rId5"/>
    <p:sldId id="298" r:id="rId6"/>
    <p:sldId id="301" r:id="rId7"/>
    <p:sldId id="302" r:id="rId8"/>
    <p:sldId id="300" r:id="rId9"/>
    <p:sldId id="303" r:id="rId10"/>
    <p:sldId id="304" r:id="rId11"/>
    <p:sldId id="305" r:id="rId12"/>
    <p:sldId id="306" r:id="rId13"/>
    <p:sldId id="273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3911" autoAdjust="0"/>
  </p:normalViewPr>
  <p:slideViewPr>
    <p:cSldViewPr snapToGrid="0">
      <p:cViewPr varScale="1">
        <p:scale>
          <a:sx n="64" d="100"/>
          <a:sy n="64" d="100"/>
        </p:scale>
        <p:origin x="85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C14562-C53F-FF4C-AB9C-6A1353EB6C29}" type="datetimeFigureOut">
              <a:rPr lang="en-US" smtClean="0"/>
              <a:t>12/14/2016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393402A-EB3B-0448-8A0F-CBDAAA9B35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343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 in September we sent counties a guidance document explaining how VoteCal and the EMSs’ handled</a:t>
            </a:r>
            <a:r>
              <a:rPr lang="en-US" baseline="0" dirty="0"/>
              <a:t> confidential voters.  The guidance document included information about how, as mandated by law, VoteCal would automatically expire the confidential status of Peace Officers after a 2 year period.  This functionality has not been activated yet, but now that VoteCal is the System of Record, we are required to do so.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3402A-EB3B-0448-8A0F-CBDAAA9B35B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115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 in September we sent counties a guidance document explaining how VoteCal and the EMSs’ handled</a:t>
            </a:r>
            <a:r>
              <a:rPr lang="en-US" baseline="0" dirty="0"/>
              <a:t> confidential voters.  The guidance document included information about how, as mandated by law, VoteCal would automatically expire the confidential status of Peace Officers after a 2 year period.  This functionality has not been activated yet, but now that VoteCal is the System of Record, we are required to do so.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3402A-EB3B-0448-8A0F-CBDAAA9B35B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263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 in September we sent counties a guidance document explaining how VoteCal and the EMSs’ handled</a:t>
            </a:r>
            <a:r>
              <a:rPr lang="en-US" baseline="0" dirty="0"/>
              <a:t> confidential voters.  The guidance document included information about how, as mandated by law, VoteCal would automatically expire the confidential status of Peace Officers after a 2 year period.  This functionality has not been activated yet, but now that VoteCal is the System of Record, we are required to do so.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3402A-EB3B-0448-8A0F-CBDAAA9B35B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180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DIMSHELP@essvote.com" TargetMode="External"/><Relationship Id="rId2" Type="http://schemas.openxmlformats.org/officeDocument/2006/relationships/hyperlink" Target="mailto:SUPPORT@DFMAssociates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5100" y="4879104"/>
            <a:ext cx="9448800" cy="685800"/>
          </a:xfrm>
        </p:spPr>
        <p:txBody>
          <a:bodyPr/>
          <a:lstStyle/>
          <a:p>
            <a:pPr algn="ctr"/>
            <a:r>
              <a:rPr lang="en-US" altLang="en-US" dirty="0"/>
              <a:t>December 16, 2016</a:t>
            </a:r>
          </a:p>
          <a:p>
            <a:endParaRPr lang="en-US" dirty="0"/>
          </a:p>
        </p:txBody>
      </p:sp>
      <p:sp>
        <p:nvSpPr>
          <p:cNvPr id="4" name="Rectangle 1032"/>
          <p:cNvSpPr>
            <a:spLocks noChangeArrowheads="1"/>
          </p:cNvSpPr>
          <p:nvPr/>
        </p:nvSpPr>
        <p:spPr bwMode="auto">
          <a:xfrm>
            <a:off x="2503487" y="2301443"/>
            <a:ext cx="7312026" cy="182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defTabSz="898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89013" indent="-449263" defTabSz="898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8763" indent="-449263" defTabSz="898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68513" indent="-449263" defTabSz="898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608263" indent="-449263" defTabSz="898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065463" indent="-449263" defTabSz="898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522663" indent="-449263" defTabSz="898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79863" indent="-449263" defTabSz="898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437063" indent="-449263" defTabSz="8985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4000" b="1" dirty="0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SECRETARY OF STATE</a:t>
            </a:r>
            <a:br>
              <a:rPr lang="en-US" altLang="en-US" sz="4000" b="1" dirty="0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</a:br>
            <a:r>
              <a:rPr lang="en-US" altLang="en-US" sz="4000" b="1" dirty="0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VOTECAL PROJECT</a:t>
            </a:r>
            <a:br>
              <a:rPr lang="en-US" altLang="en-US" sz="3200" b="1" dirty="0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</a:br>
            <a:br>
              <a:rPr lang="en-US" altLang="en-US" sz="3200" b="1" dirty="0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</a:br>
            <a:r>
              <a:rPr lang="en-US" altLang="en-US" sz="2400" b="1" dirty="0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CACEO New Law Conference Presentation</a:t>
            </a:r>
            <a:br>
              <a:rPr lang="en-US" altLang="en-US" sz="2400" b="1" dirty="0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</a:br>
            <a:endParaRPr lang="en-US" altLang="en-US" sz="2400" b="1" dirty="0">
              <a:solidFill>
                <a:srgbClr val="000000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35079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Conditional voter registration</a:t>
            </a:r>
            <a:br>
              <a:rPr lang="en-US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4838"/>
            <a:ext cx="10820400" cy="5083162"/>
          </a:xfrm>
        </p:spPr>
        <p:txBody>
          <a:bodyPr>
            <a:normAutofit/>
          </a:bodyPr>
          <a:lstStyle/>
          <a:p>
            <a:r>
              <a:rPr lang="en-US" b="1" dirty="0"/>
              <a:t>Phase 1 – January 2017</a:t>
            </a:r>
          </a:p>
          <a:p>
            <a:pPr marL="688975" indent="-284163"/>
            <a:r>
              <a:rPr lang="en-US" dirty="0"/>
              <a:t>Includes the basic functionality required to support CVR: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Addition of a new voting method code, Conditional Voter Registration (CVR)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Registrants through the public access website will receive a message to go to their county election official’s office to receive a CVR ballot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EMSs will provide counties with a report identifying voters who have moved in or out of their county during the CVR timeframe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DIMS will modify DIMS.net to search and display ballot status information for statewide searches; DFM will modify EIMS to store ballot status information for an election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EMSs will be modified to immediately send ballot status information to VoteCal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VoteCal and the EMSs will internally capture, store, and display CVR ballot status information (ballot issued, accepted, rejected, counted)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CVR ballot status information (counted/not counted) will be displayed on the public access website</a:t>
            </a:r>
          </a:p>
          <a:p>
            <a:pPr marL="1035050" lvl="1" indent="-346075">
              <a:buFont typeface="Wingdings" panose="05000000000000000000" pitchFamily="2" charset="2"/>
              <a:buChar char="ü"/>
            </a:pPr>
            <a:r>
              <a:rPr lang="en-US" sz="1800" dirty="0"/>
              <a:t>Standardized values for CVR provisional ballot reject reason codes will be implemented in March 2017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615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Conditional voter registration</a:t>
            </a:r>
            <a:br>
              <a:rPr lang="en-US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76063"/>
          </a:xfrm>
        </p:spPr>
        <p:txBody>
          <a:bodyPr>
            <a:normAutofit/>
          </a:bodyPr>
          <a:lstStyle/>
          <a:p>
            <a:r>
              <a:rPr lang="en-US" b="1" dirty="0"/>
              <a:t>Phase 2 – June 2017</a:t>
            </a:r>
          </a:p>
          <a:p>
            <a:pPr lvl="1"/>
            <a:r>
              <a:rPr lang="en-US" dirty="0"/>
              <a:t>Improves Phase 1 functionality by providing an automated validation check to help counties determine whether to issue or accept a CVR provisional ballot</a:t>
            </a:r>
          </a:p>
          <a:p>
            <a:pPr lvl="1"/>
            <a:endParaRPr lang="en-US" dirty="0"/>
          </a:p>
          <a:p>
            <a:r>
              <a:rPr lang="en-US" b="1" dirty="0"/>
              <a:t>Phase 3 – January 2018</a:t>
            </a:r>
          </a:p>
          <a:p>
            <a:pPr lvl="1"/>
            <a:r>
              <a:rPr lang="en-US" dirty="0"/>
              <a:t>Anticipates the implementation of vote centers through modifications to VoteCal, the EMSs, and infrastructure components</a:t>
            </a:r>
          </a:p>
          <a:p>
            <a:pPr lvl="1"/>
            <a:r>
              <a:rPr lang="en-US" dirty="0"/>
              <a:t>Adds a validation check that allows and/or prevents a ballot from being issued/accepted for a specific election, displays the results</a:t>
            </a:r>
          </a:p>
          <a:p>
            <a:pPr lvl="1"/>
            <a:r>
              <a:rPr lang="en-US" dirty="0"/>
              <a:t>Allows counties – under specific circumstances – to override and issue a ballot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000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689423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 voter registration</a:t>
            </a:r>
            <a:br>
              <a:rPr lang="en-US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4980"/>
            <a:ext cx="10820400" cy="5023200"/>
          </a:xfrm>
        </p:spPr>
        <p:txBody>
          <a:bodyPr>
            <a:normAutofit/>
          </a:bodyPr>
          <a:lstStyle/>
          <a:p>
            <a:r>
              <a:rPr lang="en-US" b="1" dirty="0"/>
              <a:t>Next steps:</a:t>
            </a:r>
          </a:p>
          <a:p>
            <a:pPr lvl="1"/>
            <a:r>
              <a:rPr lang="en-US" b="1" dirty="0"/>
              <a:t>VoteCal and the EMSs</a:t>
            </a:r>
          </a:p>
          <a:p>
            <a:pPr lvl="2"/>
            <a:r>
              <a:rPr lang="en-US" dirty="0"/>
              <a:t>Phase 1 functionality changes are included in the December 2016 releases for VoteCal and the EMSs</a:t>
            </a:r>
          </a:p>
          <a:p>
            <a:pPr lvl="2"/>
            <a:r>
              <a:rPr lang="en-US" dirty="0"/>
              <a:t>EMSs will utilize normal procedures to notify counties of release procedures and timeframes, contact your EMS for additional information</a:t>
            </a:r>
          </a:p>
          <a:p>
            <a:pPr lvl="3"/>
            <a:r>
              <a:rPr lang="en-US" dirty="0"/>
              <a:t>DIMS release will be available Friday, December 16, 2016 in the evening</a:t>
            </a:r>
          </a:p>
          <a:p>
            <a:pPr lvl="3"/>
            <a:r>
              <a:rPr lang="en-US" dirty="0"/>
              <a:t>DFM release is currently available</a:t>
            </a:r>
          </a:p>
          <a:p>
            <a:pPr lvl="2"/>
            <a:r>
              <a:rPr lang="en-US" dirty="0"/>
              <a:t>VoteCal downtime scheduled for Sunday December 18, 2016 from 7:00 AM to 7:00 PM</a:t>
            </a:r>
          </a:p>
          <a:p>
            <a:pPr lvl="1"/>
            <a:r>
              <a:rPr lang="en-US" b="1" dirty="0"/>
              <a:t>Counties</a:t>
            </a:r>
          </a:p>
          <a:p>
            <a:pPr lvl="2"/>
            <a:r>
              <a:rPr lang="en-US" dirty="0"/>
              <a:t>Review the “Conditional Voter Registration – FAQ’s for Elections Officials” document (distributed by the CACEO’s CVR committee) and the “Guidance:  Conditional Voter Registration” document (distributed by the VoteCal project team) with you staff</a:t>
            </a:r>
          </a:p>
          <a:p>
            <a:pPr lvl="1"/>
            <a:r>
              <a:rPr lang="en-US" b="1" dirty="0"/>
              <a:t>SOS</a:t>
            </a:r>
          </a:p>
          <a:p>
            <a:pPr lvl="2"/>
            <a:r>
              <a:rPr lang="en-US" dirty="0"/>
              <a:t>CVR guidance document available today by hardcopy; will also be distributed electronically and posted on the county communication portal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328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95600" y="691804"/>
            <a:ext cx="8610600" cy="730598"/>
          </a:xfrm>
        </p:spPr>
        <p:txBody>
          <a:bodyPr/>
          <a:lstStyle/>
          <a:p>
            <a:r>
              <a:rPr lang="en-US" dirty="0"/>
              <a:t>Wrap Up</a:t>
            </a:r>
            <a:endParaRPr lang="en-US" cap="none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93725" y="1685935"/>
            <a:ext cx="10117818" cy="5005151"/>
          </a:xfrm>
        </p:spPr>
        <p:txBody>
          <a:bodyPr>
            <a:normAutofit/>
          </a:bodyPr>
          <a:lstStyle/>
          <a:p>
            <a:r>
              <a:rPr lang="en-US" altLang="en-US" dirty="0"/>
              <a:t>Ken White will distribute the materials from this meeting</a:t>
            </a:r>
          </a:p>
          <a:p>
            <a:r>
              <a:rPr lang="en-US" altLang="en-US" dirty="0"/>
              <a:t>Reminder:  VoteCal will be down Sunday December 18, 2016 from 7 AM to 7 PM</a:t>
            </a:r>
          </a:p>
          <a:p>
            <a:r>
              <a:rPr lang="en-US" altLang="en-US" dirty="0"/>
              <a:t>Coming Soon:  Invitations to the DMV COA and online registration demonstrations</a:t>
            </a:r>
          </a:p>
          <a:p>
            <a:r>
              <a:rPr lang="en-US" altLang="en-US" dirty="0"/>
              <a:t>For VoteCal and EMS questions or problems, contact:</a:t>
            </a:r>
          </a:p>
          <a:p>
            <a:pPr lvl="1"/>
            <a:r>
              <a:rPr lang="en-US" altLang="en-US" dirty="0"/>
              <a:t>VoteCal Help Desk:  (888) VOTECAL; votecalhelp@sos.ca.gov</a:t>
            </a:r>
          </a:p>
          <a:p>
            <a:pPr lvl="1"/>
            <a:r>
              <a:rPr lang="en-US" dirty="0"/>
              <a:t>DFM Help Desk: (949) 859-8700 or (888) 336-3297(during business hours); (888) 336-6483 (after business hours); </a:t>
            </a:r>
            <a:r>
              <a:rPr lang="en-US" u="sng" dirty="0">
                <a:hlinkClick r:id="rId2"/>
              </a:rPr>
              <a:t>SUPPORT@DFMAssociates.com</a:t>
            </a:r>
            <a:endParaRPr lang="en-US" dirty="0"/>
          </a:p>
          <a:p>
            <a:pPr lvl="1"/>
            <a:r>
              <a:rPr lang="en-US" dirty="0"/>
              <a:t>DIMS Help Desk: (800) 553-DIMS or (800) 553-3467; </a:t>
            </a:r>
            <a:r>
              <a:rPr lang="en-US" dirty="0">
                <a:hlinkClick r:id="rId3"/>
              </a:rPr>
              <a:t>DIMSHELP@essvote.com</a:t>
            </a:r>
            <a:endParaRPr lang="en-US" dirty="0"/>
          </a:p>
          <a:p>
            <a:pPr lvl="1"/>
            <a:endParaRPr 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909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3059828"/>
          </a:xfrm>
        </p:spPr>
        <p:txBody>
          <a:bodyPr>
            <a:normAutofit/>
          </a:bodyPr>
          <a:lstStyle/>
          <a:p>
            <a:r>
              <a:rPr lang="en-US" dirty="0"/>
              <a:t>Project Status</a:t>
            </a:r>
          </a:p>
          <a:p>
            <a:r>
              <a:rPr lang="en-US" dirty="0"/>
              <a:t>Confidential Voters – Public Safety Officers</a:t>
            </a:r>
          </a:p>
          <a:p>
            <a:r>
              <a:rPr lang="en-US" dirty="0"/>
              <a:t>Demonstrations – VoteCal Online Voter Registration and DMV COA</a:t>
            </a:r>
          </a:p>
          <a:p>
            <a:r>
              <a:rPr lang="en-US" dirty="0"/>
              <a:t>Conditional Voter Registration</a:t>
            </a:r>
          </a:p>
          <a:p>
            <a:r>
              <a:rPr lang="en-US" dirty="0"/>
              <a:t>Wrap Up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153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5308" y="463203"/>
            <a:ext cx="8525347" cy="1293028"/>
          </a:xfrm>
        </p:spPr>
        <p:txBody>
          <a:bodyPr/>
          <a:lstStyle/>
          <a:p>
            <a:r>
              <a:rPr lang="en-US" dirty="0"/>
              <a:t>Project Status</a:t>
            </a:r>
            <a:endParaRPr lang="en-US" cap="non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02" y="2308110"/>
            <a:ext cx="11075597" cy="379767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7824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status</a:t>
            </a:r>
            <a:br>
              <a:rPr lang="en-US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VoteCal declared System of Record on September 26, 2016</a:t>
            </a:r>
          </a:p>
          <a:p>
            <a:r>
              <a:rPr lang="en-US" dirty="0"/>
              <a:t>Started Phase VII, Maintenance and Operations period, beginning October 2016</a:t>
            </a:r>
          </a:p>
          <a:p>
            <a:pPr lvl="1"/>
            <a:r>
              <a:rPr lang="en-US" dirty="0"/>
              <a:t>Monitoring performance and data</a:t>
            </a:r>
          </a:p>
          <a:p>
            <a:pPr lvl="1"/>
            <a:r>
              <a:rPr lang="en-US" dirty="0"/>
              <a:t>Responding to Help Desk tickets</a:t>
            </a:r>
          </a:p>
          <a:p>
            <a:r>
              <a:rPr lang="en-US" dirty="0"/>
              <a:t>Assessing and – if approved – implementing change requests</a:t>
            </a:r>
          </a:p>
          <a:p>
            <a:pPr lvl="1"/>
            <a:r>
              <a:rPr lang="en-US" dirty="0"/>
              <a:t>Improved functionality</a:t>
            </a:r>
          </a:p>
          <a:p>
            <a:pPr lvl="1"/>
            <a:r>
              <a:rPr lang="en-US" dirty="0"/>
              <a:t>Support changes in election law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801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Confidential voters – public safety officers</a:t>
            </a:r>
            <a:br>
              <a:rPr lang="en-US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929077"/>
            <a:ext cx="10820400" cy="2932078"/>
          </a:xfrm>
        </p:spPr>
        <p:txBody>
          <a:bodyPr>
            <a:normAutofit/>
          </a:bodyPr>
          <a:lstStyle/>
          <a:p>
            <a:r>
              <a:rPr lang="en-US" dirty="0"/>
              <a:t>Initial guidance document on Confidential Voters was distributed in September 2016</a:t>
            </a:r>
          </a:p>
          <a:p>
            <a:r>
              <a:rPr lang="en-US" dirty="0"/>
              <a:t>VoteCal includes functionality to automatically expire the confidential status of Peace Officers two years after they establish it</a:t>
            </a:r>
          </a:p>
          <a:p>
            <a:r>
              <a:rPr lang="en-US" dirty="0"/>
              <a:t>Now that VoteCal is the system of record, we need to initiate this functionality</a:t>
            </a:r>
          </a:p>
          <a:p>
            <a:r>
              <a:rPr lang="en-US" dirty="0"/>
              <a:t>The SOS has established a plan to help counties transition to using this functionality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19150" y="2096719"/>
            <a:ext cx="2012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3070368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Confidential voters – </a:t>
            </a:r>
            <a:br>
              <a:rPr lang="en-US" dirty="0"/>
            </a:br>
            <a:r>
              <a:rPr lang="en-US" dirty="0"/>
              <a:t>Public safety officers</a:t>
            </a:r>
            <a:br>
              <a:rPr lang="en-US" dirty="0"/>
            </a:br>
            <a:endParaRPr lang="en-US" cap="none" dirty="0"/>
          </a:p>
        </p:txBody>
      </p:sp>
      <p:sp>
        <p:nvSpPr>
          <p:cNvPr id="4" name="TextBox 3"/>
          <p:cNvSpPr txBox="1"/>
          <p:nvPr/>
        </p:nvSpPr>
        <p:spPr>
          <a:xfrm>
            <a:off x="700790" y="1410887"/>
            <a:ext cx="2278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Transition Plan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7645074"/>
              </p:ext>
            </p:extLst>
          </p:nvPr>
        </p:nvGraphicFramePr>
        <p:xfrm>
          <a:off x="775740" y="2044030"/>
          <a:ext cx="1082040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216">
                  <a:extLst>
                    <a:ext uri="{9D8B030D-6E8A-4147-A177-3AD203B41FA5}">
                      <a16:colId xmlns:a16="http://schemas.microsoft.com/office/drawing/2014/main" val="454267564"/>
                    </a:ext>
                  </a:extLst>
                </a:gridCol>
                <a:gridCol w="6071017">
                  <a:extLst>
                    <a:ext uri="{9D8B030D-6E8A-4147-A177-3AD203B41FA5}">
                      <a16:colId xmlns:a16="http://schemas.microsoft.com/office/drawing/2014/main" val="1066753888"/>
                    </a:ext>
                  </a:extLst>
                </a:gridCol>
                <a:gridCol w="2173574">
                  <a:extLst>
                    <a:ext uri="{9D8B030D-6E8A-4147-A177-3AD203B41FA5}">
                      <a16:colId xmlns:a16="http://schemas.microsoft.com/office/drawing/2014/main" val="1704126027"/>
                    </a:ext>
                  </a:extLst>
                </a:gridCol>
                <a:gridCol w="1762593">
                  <a:extLst>
                    <a:ext uri="{9D8B030D-6E8A-4147-A177-3AD203B41FA5}">
                      <a16:colId xmlns:a16="http://schemas.microsoft.com/office/drawing/2014/main" val="19993163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Owner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818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Ensure all confidential voters are entered into</a:t>
                      </a:r>
                      <a:r>
                        <a:rPr lang="en-US" sz="1800" baseline="0" dirty="0"/>
                        <a:t> the local EMS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December 31,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Counties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464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Provide counties with a report of all public safety officers whose confidential</a:t>
                      </a:r>
                      <a:r>
                        <a:rPr lang="en-US" sz="1800" baseline="0" dirty="0"/>
                        <a:t> status will expire on or before June 30, 2017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January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2624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Contact the</a:t>
                      </a:r>
                      <a:r>
                        <a:rPr lang="en-US" sz="1800" baseline="0" dirty="0"/>
                        <a:t> public safety officers and inform them their confidential status will expire, provide re-application information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January 2017 through April 3,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Counties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511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Turn on automatic expiration functionality (status will expire for all voters</a:t>
                      </a:r>
                      <a:r>
                        <a:rPr lang="en-US" sz="1800" baseline="0" dirty="0"/>
                        <a:t> whose status was set to expire on or before April 3, 2017)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April 3,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856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Receive and respond to “Confidential Voter Warning”</a:t>
                      </a:r>
                      <a:r>
                        <a:rPr lang="en-US" sz="1800" baseline="0" dirty="0"/>
                        <a:t> and “Confidential Voter Status Expired” messages as appropriate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April 4, 2017 – On-Going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Counties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431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867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Confidential voters – public safety officers</a:t>
            </a:r>
            <a:br>
              <a:rPr lang="en-US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78310"/>
            <a:ext cx="10820400" cy="4279690"/>
          </a:xfrm>
        </p:spPr>
        <p:txBody>
          <a:bodyPr>
            <a:normAutofit/>
          </a:bodyPr>
          <a:lstStyle/>
          <a:p>
            <a:r>
              <a:rPr lang="en-US" dirty="0"/>
              <a:t>Detailed explanation of VoteCal’s confidential voter functionality</a:t>
            </a:r>
          </a:p>
          <a:p>
            <a:r>
              <a:rPr lang="en-US" dirty="0"/>
              <a:t>Guidance on responding to EMS messages and conducting outreach to voters</a:t>
            </a:r>
          </a:p>
          <a:p>
            <a:r>
              <a:rPr lang="en-US" dirty="0"/>
              <a:t>Sample notices that can be used for outreach when:</a:t>
            </a:r>
          </a:p>
          <a:p>
            <a:pPr lvl="1"/>
            <a:r>
              <a:rPr lang="en-US" dirty="0"/>
              <a:t>A confidential public safety officer’s status in your county is expiring</a:t>
            </a:r>
          </a:p>
          <a:p>
            <a:pPr lvl="1"/>
            <a:r>
              <a:rPr lang="en-US" dirty="0"/>
              <a:t>When a public safety officer moves into your county and your Board of Supervisors has approved a public safety officer program (he or she must reapply for confidential status in the new county)</a:t>
            </a:r>
          </a:p>
          <a:p>
            <a:pPr lvl="1"/>
            <a:r>
              <a:rPr lang="en-US" dirty="0"/>
              <a:t>When a public safety officer moves into your county and your Board of Supervisors has </a:t>
            </a:r>
            <a:r>
              <a:rPr lang="en-US" i="1" u="sng" dirty="0"/>
              <a:t>not</a:t>
            </a:r>
            <a:r>
              <a:rPr lang="en-US" dirty="0"/>
              <a:t> approved a public safety officer program (his or her voter registration will remain confidential for 60 days before it will appear in public records and reports)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90351" y="1907501"/>
            <a:ext cx="6248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Confidential Voters Guidance Document</a:t>
            </a:r>
          </a:p>
        </p:txBody>
      </p:sp>
    </p:spTree>
    <p:extLst>
      <p:ext uri="{BB962C8B-B14F-4D97-AF65-F5344CB8AC3E}">
        <p14:creationId xmlns:p14="http://schemas.microsoft.com/office/powerpoint/2010/main" val="2192238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3416" y="901532"/>
            <a:ext cx="9587459" cy="1293028"/>
          </a:xfrm>
        </p:spPr>
        <p:txBody>
          <a:bodyPr>
            <a:noAutofit/>
          </a:bodyPr>
          <a:lstStyle/>
          <a:p>
            <a:r>
              <a:rPr lang="en-US" sz="3200" dirty="0"/>
              <a:t>DMV COA and </a:t>
            </a:r>
            <a:r>
              <a:rPr lang="en-US" sz="3200" dirty="0" err="1"/>
              <a:t>Votecal</a:t>
            </a:r>
            <a:r>
              <a:rPr lang="en-US" sz="3200" dirty="0"/>
              <a:t> online voter registration demonstrations</a:t>
            </a:r>
            <a:br>
              <a:rPr lang="en-US" sz="3200" dirty="0"/>
            </a:br>
            <a:endParaRPr lang="en-US" sz="32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4561"/>
            <a:ext cx="10820400" cy="3246870"/>
          </a:xfrm>
        </p:spPr>
        <p:txBody>
          <a:bodyPr>
            <a:normAutofit/>
          </a:bodyPr>
          <a:lstStyle/>
          <a:p>
            <a:r>
              <a:rPr lang="en-US" dirty="0"/>
              <a:t>The SOS is planning to initiate VoteCal’s DMV COA and online voter registration functionality in January 2017</a:t>
            </a:r>
          </a:p>
          <a:p>
            <a:r>
              <a:rPr lang="en-US" dirty="0"/>
              <a:t>Functionality and business processes will change</a:t>
            </a:r>
          </a:p>
          <a:p>
            <a:r>
              <a:rPr lang="en-US" dirty="0"/>
              <a:t>Webinars will be held in January to:</a:t>
            </a:r>
          </a:p>
          <a:p>
            <a:pPr lvl="1"/>
            <a:r>
              <a:rPr lang="en-US" dirty="0"/>
              <a:t>Explain the functionality</a:t>
            </a:r>
          </a:p>
          <a:p>
            <a:pPr lvl="1"/>
            <a:r>
              <a:rPr lang="en-US" dirty="0"/>
              <a:t>Demonstrate the functionality in both VoteCal and your EMS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701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Conditional voter registration</a:t>
            </a:r>
            <a:br>
              <a:rPr lang="en-US" dirty="0"/>
            </a:b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Conditional Voter Registration (CVR) is effective January 1, 2017</a:t>
            </a:r>
          </a:p>
          <a:p>
            <a:r>
              <a:rPr lang="en-US" dirty="0"/>
              <a:t>CVR allows registrants to go to a county election official’s permanent or satellite office from E-14 to election day to register, obtain, and cast a CVR ballot</a:t>
            </a:r>
          </a:p>
          <a:p>
            <a:r>
              <a:rPr lang="en-US" dirty="0"/>
              <a:t>The CACEO’s CVR Committee, the BPC, the SOS, and the EMS vendors have identified the changes to VoteCal and the EMSs required to support CVR</a:t>
            </a:r>
          </a:p>
          <a:p>
            <a:r>
              <a:rPr lang="en-US" dirty="0"/>
              <a:t>Changes to VoteCal and the EMSs will be implemented in three phases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0229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2454</TotalTime>
  <Words>1274</Words>
  <Application>Microsoft Office PowerPoint</Application>
  <PresentationFormat>Widescreen</PresentationFormat>
  <Paragraphs>114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Vapor Trail</vt:lpstr>
      <vt:lpstr>PowerPoint Presentation</vt:lpstr>
      <vt:lpstr>Agenda</vt:lpstr>
      <vt:lpstr>Project Status</vt:lpstr>
      <vt:lpstr>Project status </vt:lpstr>
      <vt:lpstr>Confidential voters – public safety officers </vt:lpstr>
      <vt:lpstr>Confidential voters –  Public safety officers </vt:lpstr>
      <vt:lpstr>Confidential voters – public safety officers </vt:lpstr>
      <vt:lpstr>DMV COA and Votecal online voter registration demonstrations </vt:lpstr>
      <vt:lpstr>Conditional voter registration </vt:lpstr>
      <vt:lpstr>Conditional voter registration </vt:lpstr>
      <vt:lpstr>Conditional voter registration </vt:lpstr>
      <vt:lpstr>Conditional voter registration </vt:lpstr>
      <vt:lpstr>Wrap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Darrah</dc:creator>
  <cp:lastModifiedBy>kwhite@infiniti-consulting.com</cp:lastModifiedBy>
  <cp:revision>111</cp:revision>
  <cp:lastPrinted>2016-02-11T17:13:11Z</cp:lastPrinted>
  <dcterms:created xsi:type="dcterms:W3CDTF">2016-02-08T20:24:50Z</dcterms:created>
  <dcterms:modified xsi:type="dcterms:W3CDTF">2016-12-16T00:00:11Z</dcterms:modified>
</cp:coreProperties>
</file>